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1" r:id="rId4"/>
    <p:sldId id="263" r:id="rId5"/>
    <p:sldId id="264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4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9DD93-F110-9D49-88EC-975CFDAA81DE}" type="datetimeFigureOut">
              <a:rPr lang="nl-NL" smtClean="0"/>
              <a:t>2-2-2019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8C2B-E8A2-1249-B561-25E68B5608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32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Goal: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Tegen het einde van deze les kun je  communiceren over wat je nu aan het doen bent of wat je irriteert aan anderen.</a:t>
            </a:r>
          </a:p>
          <a:p>
            <a:r>
              <a:rPr lang="nl-NL" dirty="0"/>
              <a:t>Wij doen dit door middels van de </a:t>
            </a:r>
            <a:r>
              <a:rPr lang="nl-NL" b="1" u="sng" dirty="0"/>
              <a:t>present </a:t>
            </a:r>
            <a:r>
              <a:rPr lang="nl-NL" b="1" u="sng" dirty="0" err="1"/>
              <a:t>continuous</a:t>
            </a:r>
            <a:r>
              <a:rPr lang="nl-NL" b="1" u="sng" dirty="0"/>
              <a:t>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B108A3A-2B52-42A2-8AFA-82A097449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61"/>
    </mc:Choice>
    <mc:Fallback>
      <p:transition spd="slow" advTm="35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present </a:t>
            </a:r>
            <a:r>
              <a:rPr lang="nl-NL" dirty="0" err="1"/>
              <a:t>continuous</a:t>
            </a:r>
            <a:r>
              <a:rPr lang="nl-NL" dirty="0"/>
              <a:t>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226328"/>
              </p:ext>
            </p:extLst>
          </p:nvPr>
        </p:nvGraphicFramePr>
        <p:xfrm>
          <a:off x="2457450" y="1555937"/>
          <a:ext cx="7366318" cy="1351386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249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112">
                  <a:extLst>
                    <a:ext uri="{9D8B030D-6E8A-4147-A177-3AD203B41FA5}">
                      <a16:colId xmlns:a16="http://schemas.microsoft.com/office/drawing/2014/main" val="2560649986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545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I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 err="1">
                          <a:solidFill>
                            <a:schemeClr val="tx1"/>
                          </a:solidFill>
                        </a:rPr>
                        <a:t>am</a:t>
                      </a:r>
                      <a:r>
                        <a:rPr lang="nl-NL" dirty="0"/>
                        <a:t>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nl-NL" dirty="0"/>
                        <a:t>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 a </a:t>
                      </a:r>
                      <a:r>
                        <a:rPr lang="nl-NL" dirty="0" err="1"/>
                        <a:t>book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for</a:t>
                      </a:r>
                      <a:r>
                        <a:rPr lang="nl-NL" dirty="0"/>
                        <a:t>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96">
                <a:tc>
                  <a:txBody>
                    <a:bodyPr/>
                    <a:lstStyle/>
                    <a:p>
                      <a:r>
                        <a:rPr lang="nl-NL" dirty="0"/>
                        <a:t> He / </a:t>
                      </a:r>
                      <a:r>
                        <a:rPr lang="nl-NL" dirty="0" err="1"/>
                        <a:t>She</a:t>
                      </a:r>
                      <a:r>
                        <a:rPr lang="nl-NL" dirty="0"/>
                        <a:t> / 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u="sng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u="sng" dirty="0"/>
                        <a:t>read</a:t>
                      </a:r>
                      <a:r>
                        <a:rPr lang="nl-NL" b="1" u="sng" dirty="0"/>
                        <a:t>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45">
                <a:tc>
                  <a:txBody>
                    <a:bodyPr/>
                    <a:lstStyle/>
                    <a:p>
                      <a:r>
                        <a:rPr lang="nl-NL" dirty="0" err="1"/>
                        <a:t>You</a:t>
                      </a:r>
                      <a:r>
                        <a:rPr lang="nl-NL" dirty="0"/>
                        <a:t>/we/</a:t>
                      </a:r>
                      <a:r>
                        <a:rPr lang="nl-NL" dirty="0" err="1"/>
                        <a:t>they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u="sng" dirty="0"/>
                        <a:t>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u="sng" dirty="0"/>
                        <a:t>read</a:t>
                      </a:r>
                      <a:r>
                        <a:rPr lang="nl-NL" b="1" u="sng" dirty="0"/>
                        <a:t>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49263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346854" y="3048670"/>
            <a:ext cx="878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maken van de ''Present </a:t>
            </a:r>
            <a:r>
              <a:rPr lang="nl-NL" dirty="0" err="1"/>
              <a:t>continuous</a:t>
            </a:r>
            <a:r>
              <a:rPr lang="nl-NL" dirty="0"/>
              <a:t>'' bestaat uit twee delen: het tegenwoordige tijd van het werkwoord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+ het werkwoord met "</a:t>
            </a:r>
            <a:r>
              <a:rPr lang="nl-NL" i="1" dirty="0" err="1"/>
              <a:t>ing</a:t>
            </a:r>
            <a:r>
              <a:rPr lang="nl-NL" i="1" dirty="0"/>
              <a:t>'' </a:t>
            </a:r>
            <a:r>
              <a:rPr lang="nl-NL" dirty="0"/>
              <a:t>erachter.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F1D1E02-15DE-4176-9C59-82A05888C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0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820"/>
    </mc:Choice>
    <mc:Fallback>
      <p:transition spd="slow" advTm="124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and meaning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32000" y="4380488"/>
            <a:ext cx="8915400" cy="3777622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b="1" dirty="0"/>
              <a:t>Wat hebben de 5 zinnen in gemeen?</a:t>
            </a:r>
          </a:p>
          <a:p>
            <a:endParaRPr lang="nl-NL" b="1" dirty="0"/>
          </a:p>
          <a:p>
            <a:r>
              <a:rPr lang="nl-NL" b="1" dirty="0"/>
              <a:t>Ze hebben het allemaal over wat er nu gebeurt of plaatsvindt!!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032000" y="25400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I </a:t>
            </a:r>
            <a:r>
              <a:rPr lang="nl-NL" dirty="0" err="1"/>
              <a:t>am</a:t>
            </a:r>
            <a:r>
              <a:rPr lang="nl-NL" dirty="0"/>
              <a:t> </a:t>
            </a:r>
            <a:r>
              <a:rPr lang="nl-NL" dirty="0" err="1"/>
              <a:t>playing</a:t>
            </a:r>
            <a:r>
              <a:rPr lang="nl-NL" dirty="0"/>
              <a:t> a game.</a:t>
            </a:r>
          </a:p>
          <a:p>
            <a:pPr marL="342900" indent="-342900">
              <a:buAutoNum type="arabicPeriod"/>
            </a:pPr>
            <a:r>
              <a:rPr lang="nl-NL" dirty="0"/>
              <a:t>He is running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police</a:t>
            </a:r>
            <a:r>
              <a:rPr lang="nl-NL" dirty="0"/>
              <a:t>.</a:t>
            </a:r>
          </a:p>
          <a:p>
            <a:pPr marL="342900" indent="-342900">
              <a:buAutoNum type="arabicPeriod"/>
            </a:pPr>
            <a:r>
              <a:rPr lang="nl-NL" dirty="0" err="1"/>
              <a:t>She</a:t>
            </a:r>
            <a:r>
              <a:rPr lang="nl-NL" dirty="0"/>
              <a:t> is </a:t>
            </a:r>
            <a:r>
              <a:rPr lang="nl-NL" dirty="0" err="1"/>
              <a:t>waiting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busstop</a:t>
            </a:r>
            <a:r>
              <a:rPr lang="nl-NL" dirty="0"/>
              <a:t>.</a:t>
            </a:r>
          </a:p>
          <a:p>
            <a:pPr marL="342900" indent="-342900">
              <a:buAutoNum type="arabicPeriod"/>
            </a:pPr>
            <a:r>
              <a:rPr lang="nl-NL" dirty="0" err="1"/>
              <a:t>They</a:t>
            </a:r>
            <a:r>
              <a:rPr lang="nl-NL" dirty="0"/>
              <a:t> are listening. </a:t>
            </a:r>
          </a:p>
          <a:p>
            <a:pPr marL="342900" indent="-342900">
              <a:buAutoNum type="arabicPeriod"/>
            </a:pPr>
            <a:r>
              <a:rPr lang="nl-NL" dirty="0"/>
              <a:t>We are dancing.</a:t>
            </a:r>
          </a:p>
        </p:txBody>
      </p:sp>
      <p:pic>
        <p:nvPicPr>
          <p:cNvPr id="1026" name="Picture 2" descr="Afbeeldingsresultaat voor Playing a ps4">
            <a:extLst>
              <a:ext uri="{FF2B5EF4-FFF2-40B4-BE49-F238E27FC236}">
                <a16:creationId xmlns:a16="http://schemas.microsoft.com/office/drawing/2014/main" id="{193F66F2-6586-437F-93B5-594A30E6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30" y="1748777"/>
            <a:ext cx="3833690" cy="25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356094D-5F83-4812-96F2-2A6EBE8980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58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45"/>
    </mc:Choice>
    <mc:Fallback>
      <p:transition spd="slow" advTm="7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2DC3C-AF4B-4BB9-9690-D16E3F1C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Signaalwoorden voor de present </a:t>
            </a:r>
            <a:r>
              <a:rPr lang="nl-NL" dirty="0" err="1"/>
              <a:t>continuous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6CE7EA-9485-42C4-9D34-DC99F466A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 </a:t>
            </a:r>
            <a:r>
              <a:rPr lang="nl-NL" dirty="0" err="1"/>
              <a:t>am</a:t>
            </a:r>
            <a:r>
              <a:rPr lang="nl-NL" dirty="0"/>
              <a:t> reading a </a:t>
            </a:r>
            <a:r>
              <a:rPr lang="nl-NL" dirty="0" err="1"/>
              <a:t>book</a:t>
            </a:r>
            <a:r>
              <a:rPr lang="nl-NL" dirty="0"/>
              <a:t> right </a:t>
            </a:r>
            <a:r>
              <a:rPr lang="nl-NL" dirty="0" err="1"/>
              <a:t>now</a:t>
            </a:r>
            <a:r>
              <a:rPr lang="nl-NL" dirty="0"/>
              <a:t> </a:t>
            </a:r>
          </a:p>
          <a:p>
            <a:r>
              <a:rPr lang="nl-NL" dirty="0" err="1"/>
              <a:t>Bilal</a:t>
            </a:r>
            <a:r>
              <a:rPr lang="nl-NL" dirty="0"/>
              <a:t> is </a:t>
            </a:r>
            <a:r>
              <a:rPr lang="nl-NL" dirty="0" err="1"/>
              <a:t>drawing</a:t>
            </a:r>
            <a:r>
              <a:rPr lang="nl-NL" dirty="0"/>
              <a:t> a picture as we </a:t>
            </a:r>
            <a:r>
              <a:rPr lang="nl-NL" dirty="0" err="1"/>
              <a:t>speak</a:t>
            </a:r>
            <a:endParaRPr lang="nl-NL" dirty="0"/>
          </a:p>
          <a:p>
            <a:r>
              <a:rPr lang="nl-NL" dirty="0" err="1"/>
              <a:t>She</a:t>
            </a:r>
            <a:r>
              <a:rPr lang="nl-NL" dirty="0"/>
              <a:t> is </a:t>
            </a:r>
            <a:r>
              <a:rPr lang="nl-NL" dirty="0" err="1"/>
              <a:t>having</a:t>
            </a:r>
            <a:r>
              <a:rPr lang="nl-NL" dirty="0"/>
              <a:t> </a:t>
            </a:r>
            <a:r>
              <a:rPr lang="nl-NL" dirty="0" err="1"/>
              <a:t>breakfast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moment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93A8693-6446-4B23-9D21-72C842822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86"/>
    </mc:Choice>
    <mc:Fallback>
      <p:transition spd="slow" advTm="24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9C2B7-E813-410A-B0BC-7406522D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Signaalwoorden voor de present </a:t>
            </a:r>
            <a:r>
              <a:rPr lang="nl-NL" dirty="0" err="1"/>
              <a:t>continuous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BB34B5-AB44-4FE0-9C93-133BA593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 </a:t>
            </a:r>
            <a:r>
              <a:rPr lang="nl-NL" dirty="0" err="1"/>
              <a:t>am</a:t>
            </a:r>
            <a:r>
              <a:rPr lang="nl-NL" dirty="0"/>
              <a:t> reading a </a:t>
            </a:r>
            <a:r>
              <a:rPr lang="nl-NL" dirty="0" err="1"/>
              <a:t>book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right </a:t>
            </a:r>
            <a:r>
              <a:rPr lang="nl-NL" dirty="0" err="1">
                <a:solidFill>
                  <a:srgbClr val="FF0000"/>
                </a:solidFill>
              </a:rPr>
              <a:t>now</a:t>
            </a:r>
            <a:r>
              <a:rPr lang="nl-NL" dirty="0"/>
              <a:t>.</a:t>
            </a:r>
          </a:p>
          <a:p>
            <a:r>
              <a:rPr lang="nl-NL" dirty="0" err="1"/>
              <a:t>Bilal</a:t>
            </a:r>
            <a:r>
              <a:rPr lang="nl-NL" dirty="0"/>
              <a:t> is </a:t>
            </a:r>
            <a:r>
              <a:rPr lang="nl-NL" dirty="0" err="1"/>
              <a:t>drawing</a:t>
            </a:r>
            <a:r>
              <a:rPr lang="nl-NL" dirty="0"/>
              <a:t> a picture </a:t>
            </a:r>
            <a:r>
              <a:rPr lang="nl-NL" dirty="0">
                <a:solidFill>
                  <a:srgbClr val="FF0000"/>
                </a:solidFill>
              </a:rPr>
              <a:t>as we </a:t>
            </a:r>
            <a:r>
              <a:rPr lang="nl-NL" dirty="0" err="1">
                <a:solidFill>
                  <a:srgbClr val="FF0000"/>
                </a:solidFill>
              </a:rPr>
              <a:t>speak</a:t>
            </a:r>
            <a:r>
              <a:rPr lang="nl-NL" dirty="0"/>
              <a:t>.</a:t>
            </a:r>
          </a:p>
          <a:p>
            <a:r>
              <a:rPr lang="nl-NL" dirty="0" err="1"/>
              <a:t>She</a:t>
            </a:r>
            <a:r>
              <a:rPr lang="nl-NL" dirty="0"/>
              <a:t> is </a:t>
            </a:r>
            <a:r>
              <a:rPr lang="nl-NL" dirty="0" err="1"/>
              <a:t>having</a:t>
            </a:r>
            <a:r>
              <a:rPr lang="nl-NL" dirty="0"/>
              <a:t> </a:t>
            </a:r>
            <a:r>
              <a:rPr lang="nl-NL" dirty="0" err="1"/>
              <a:t>breakfast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at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moment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451AD3D-A3AD-4715-ACF3-67BCC3EC6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23"/>
    </mc:Choice>
    <mc:Fallback>
      <p:transition spd="slow" advTm="27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Practice</a:t>
            </a:r>
            <a:r>
              <a:rPr lang="nl-NL" dirty="0"/>
              <a:t> time! </a:t>
            </a:r>
            <a:r>
              <a:rPr lang="nl-NL" dirty="0" err="1"/>
              <a:t>Fill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correct form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in </a:t>
            </a:r>
            <a:r>
              <a:rPr lang="nl-NL" dirty="0" err="1"/>
              <a:t>brackets</a:t>
            </a:r>
            <a:r>
              <a:rPr lang="nl-NL" dirty="0"/>
              <a:t>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I … the dishes right now. (to eat)</a:t>
            </a:r>
          </a:p>
          <a:p>
            <a:pPr>
              <a:buFont typeface="+mj-lt"/>
              <a:buAutoNum type="arabicPeriod"/>
            </a:pPr>
            <a:r>
              <a:rPr lang="en-US" dirty="0"/>
              <a:t>Look! He … Ahmed his present. (to give)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… her bag all by herself ass we speak. (to carry)</a:t>
            </a:r>
          </a:p>
          <a:p>
            <a:pPr>
              <a:buFont typeface="+mj-lt"/>
              <a:buAutoNum type="arabicPeriod"/>
            </a:pPr>
            <a:r>
              <a:rPr lang="en-US" dirty="0"/>
              <a:t>We … in the Alpes this weekend. (to ski)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… the football match. (to watch)</a:t>
            </a:r>
          </a:p>
          <a:p>
            <a:pPr>
              <a:buFont typeface="+mj-lt"/>
              <a:buAutoNum type="arabicPeriod"/>
            </a:pPr>
            <a:r>
              <a:rPr lang="en-US" dirty="0"/>
              <a:t>You … this done before midnight. (to get)</a:t>
            </a:r>
          </a:p>
          <a:p>
            <a:pPr>
              <a:buFont typeface="+mj-lt"/>
              <a:buAutoNum type="arabicPeriod"/>
            </a:pPr>
            <a:endParaRPr lang="nl-NL" dirty="0"/>
          </a:p>
        </p:txBody>
      </p:sp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B3236635-D3B8-46BF-BC3E-AEF40EAF0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204986"/>
              </p:ext>
            </p:extLst>
          </p:nvPr>
        </p:nvGraphicFramePr>
        <p:xfrm>
          <a:off x="2236470" y="4810995"/>
          <a:ext cx="7366318" cy="1351386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249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112">
                  <a:extLst>
                    <a:ext uri="{9D8B030D-6E8A-4147-A177-3AD203B41FA5}">
                      <a16:colId xmlns:a16="http://schemas.microsoft.com/office/drawing/2014/main" val="2560649986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545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I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 err="1">
                          <a:solidFill>
                            <a:schemeClr val="tx1"/>
                          </a:solidFill>
                        </a:rPr>
                        <a:t>am</a:t>
                      </a:r>
                      <a:r>
                        <a:rPr lang="nl-NL" dirty="0"/>
                        <a:t>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nl-NL" dirty="0"/>
                        <a:t>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/>
                        <a:t> a </a:t>
                      </a:r>
                      <a:r>
                        <a:rPr lang="nl-NL" dirty="0" err="1"/>
                        <a:t>book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for</a:t>
                      </a:r>
                      <a:r>
                        <a:rPr lang="nl-NL" dirty="0"/>
                        <a:t>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96">
                <a:tc>
                  <a:txBody>
                    <a:bodyPr/>
                    <a:lstStyle/>
                    <a:p>
                      <a:r>
                        <a:rPr lang="nl-NL" dirty="0"/>
                        <a:t> He / </a:t>
                      </a:r>
                      <a:r>
                        <a:rPr lang="nl-NL" dirty="0" err="1"/>
                        <a:t>She</a:t>
                      </a:r>
                      <a:r>
                        <a:rPr lang="nl-NL" dirty="0"/>
                        <a:t> / 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u="sng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u="sng" dirty="0"/>
                        <a:t>read</a:t>
                      </a:r>
                      <a:r>
                        <a:rPr lang="nl-NL" b="1" u="sng" dirty="0"/>
                        <a:t>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45">
                <a:tc>
                  <a:txBody>
                    <a:bodyPr/>
                    <a:lstStyle/>
                    <a:p>
                      <a:r>
                        <a:rPr lang="nl-NL" dirty="0" err="1"/>
                        <a:t>You</a:t>
                      </a:r>
                      <a:r>
                        <a:rPr lang="nl-NL" dirty="0"/>
                        <a:t>/we/</a:t>
                      </a:r>
                      <a:r>
                        <a:rPr lang="nl-NL" dirty="0" err="1"/>
                        <a:t>they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u="sng" dirty="0"/>
                        <a:t>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u="sng" dirty="0"/>
                        <a:t>read</a:t>
                      </a:r>
                      <a:r>
                        <a:rPr lang="nl-NL" b="1" u="sng" dirty="0"/>
                        <a:t>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49263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A3A3361-E216-4267-8E8E-08B5F3DDC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02"/>
    </mc:Choice>
    <mc:Fallback>
      <p:transition spd="slow" advTm="34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3C868-CA54-4041-8C62-B42A3557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Answers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B725E9-AC53-46F8-9DEF-0777F39E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am eating </a:t>
            </a:r>
            <a:r>
              <a:rPr lang="en-US" dirty="0"/>
              <a:t>shrimps right now. (to eat)</a:t>
            </a:r>
          </a:p>
          <a:p>
            <a:pPr>
              <a:buFont typeface="+mj-lt"/>
              <a:buAutoNum type="arabicPeriod"/>
            </a:pPr>
            <a:r>
              <a:rPr lang="en-US" dirty="0"/>
              <a:t>Look! He </a:t>
            </a:r>
            <a:r>
              <a:rPr lang="en-US" dirty="0">
                <a:solidFill>
                  <a:srgbClr val="FF0000"/>
                </a:solidFill>
              </a:rPr>
              <a:t>is giving </a:t>
            </a:r>
            <a:r>
              <a:rPr lang="en-US" dirty="0"/>
              <a:t>Ahmed his present. (to give)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</a:t>
            </a:r>
            <a:r>
              <a:rPr lang="en-US" dirty="0">
                <a:solidFill>
                  <a:srgbClr val="FF0000"/>
                </a:solidFill>
              </a:rPr>
              <a:t>is carrying </a:t>
            </a:r>
            <a:r>
              <a:rPr lang="en-US" dirty="0"/>
              <a:t>her bag all by herself as we speak. (to carry)</a:t>
            </a:r>
          </a:p>
          <a:p>
            <a:pPr>
              <a:buFont typeface="+mj-lt"/>
              <a:buAutoNum type="arabicPeriod"/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are skiing </a:t>
            </a:r>
            <a:r>
              <a:rPr lang="en-US" dirty="0"/>
              <a:t>in the Alpes this weekend. (to ski)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are watching </a:t>
            </a:r>
            <a:r>
              <a:rPr lang="en-US" dirty="0"/>
              <a:t>the football match. (to watch)</a:t>
            </a:r>
          </a:p>
          <a:p>
            <a:pPr>
              <a:buFont typeface="+mj-lt"/>
              <a:buAutoNum type="arabicPeriod"/>
            </a:pPr>
            <a:r>
              <a:rPr lang="en-US" dirty="0"/>
              <a:t>You </a:t>
            </a:r>
            <a:r>
              <a:rPr lang="en-US" dirty="0">
                <a:solidFill>
                  <a:srgbClr val="FF0000"/>
                </a:solidFill>
              </a:rPr>
              <a:t>are getting </a:t>
            </a:r>
            <a:r>
              <a:rPr lang="en-US" dirty="0"/>
              <a:t>this done before midnight. (to get)</a:t>
            </a:r>
          </a:p>
          <a:p>
            <a:endParaRPr lang="nl-N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15C8BBB-E488-424C-8B91-7004F6E11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54"/>
    </mc:Choice>
    <mc:Fallback>
      <p:transition spd="slow" advTm="82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"/>
</p:tagLst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lkgla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Sliert</Template>
  <TotalTime>241</TotalTime>
  <Words>384</Words>
  <Application>Microsoft Office PowerPoint</Application>
  <PresentationFormat>Breedbeeld</PresentationFormat>
  <Paragraphs>59</Paragraphs>
  <Slides>7</Slides>
  <Notes>0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Sliert</vt:lpstr>
      <vt:lpstr>Goal:</vt:lpstr>
      <vt:lpstr>The present continuous </vt:lpstr>
      <vt:lpstr>Function and meaning</vt:lpstr>
      <vt:lpstr>Signaalwoorden voor de present continuous?</vt:lpstr>
      <vt:lpstr>Signaalwoorden voor de present continuous?</vt:lpstr>
      <vt:lpstr>Practice time! Fill in the correct form of the verbs in brackets.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Goal:</dc:title>
  <dc:creator>Joppe Bakens</dc:creator>
  <cp:lastModifiedBy>gebruiker</cp:lastModifiedBy>
  <cp:revision>28</cp:revision>
  <dcterms:created xsi:type="dcterms:W3CDTF">2018-08-29T10:17:44Z</dcterms:created>
  <dcterms:modified xsi:type="dcterms:W3CDTF">2019-02-02T19:39:36Z</dcterms:modified>
</cp:coreProperties>
</file>